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82" r:id="rId6"/>
    <p:sldId id="281" r:id="rId7"/>
    <p:sldId id="283" r:id="rId8"/>
    <p:sldId id="287" r:id="rId9"/>
    <p:sldId id="286" r:id="rId10"/>
  </p:sldIdLst>
  <p:sldSz cx="12192000" cy="6858000"/>
  <p:notesSz cx="6797675" cy="987266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esc.girbau" initials="fr" lastIdx="1" clrIdx="0">
    <p:extLst/>
  </p:cmAuthor>
  <p:cmAuthor id="2" name="Johannes Radl" initials="JR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6FB4"/>
    <a:srgbClr val="06144C"/>
    <a:srgbClr val="F0E748"/>
    <a:srgbClr val="FFF64A"/>
    <a:srgbClr val="FC747B"/>
    <a:srgbClr val="435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0DDD28-C860-4F13-9101-73E372ED01BC}" v="59" dt="2020-04-15T10:02:34.832"/>
    <p1510:client id="{3135FFF5-8267-41C3-B903-2909E04F21CB}" v="1" dt="2020-06-23T06:40:33.075"/>
    <p1510:client id="{3B061E46-2815-412D-9F01-CF59C6A7CC1E}" v="29" dt="2020-04-20T07:22:31.935"/>
    <p1510:client id="{47E1FD40-32FB-4811-9A3C-5CEB5C815526}" v="3" dt="2020-04-15T10:56:20.629"/>
    <p1510:client id="{610CC177-55FC-41D1-B05B-20715F7EF365}" v="224" dt="2020-05-14T07:01:50.004"/>
    <p1510:client id="{62149429-B80C-4897-A0FD-EF44EA730768}" v="1" dt="2020-05-13T10:06:44.590"/>
    <p1510:client id="{64EF0A48-60F4-4591-81D3-6A4A872789A8}" v="6" dt="2020-04-20T11:03:30.939"/>
    <p1510:client id="{C85C061F-6961-41F9-81DC-A3A57C52D695}" v="57" dt="2020-04-15T10:21:32.723"/>
    <p1510:client id="{DBC1E8C8-4566-4779-8946-001239D7072A}" v="101" dt="2020-04-20T08:01:52.474"/>
    <p1510:client id="{E8D9E57B-6076-45F1-A55D-76904C89B689}" v="120" dt="2020-04-15T09:55:46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05" autoAdjust="0"/>
    <p:restoredTop sz="92674" autoAdjust="0"/>
  </p:normalViewPr>
  <p:slideViewPr>
    <p:cSldViewPr snapToGrid="0">
      <p:cViewPr>
        <p:scale>
          <a:sx n="75" d="100"/>
          <a:sy n="75" d="100"/>
        </p:scale>
        <p:origin x="-2022" y="-8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34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nes Radl" userId="S::johannes.radl_tuwien.ac.at#ext#@studntnu.onmicrosoft.com::101e7e69-b6b7-4bed-9bcb-5f36705ea24d" providerId="AD" clId="Web-{610CC177-55FC-41D1-B05B-20715F7EF365}"/>
    <pc:docChg chg="modSld">
      <pc:chgData name="Johannes Radl" userId="S::johannes.radl_tuwien.ac.at#ext#@studntnu.onmicrosoft.com::101e7e69-b6b7-4bed-9bcb-5f36705ea24d" providerId="AD" clId="Web-{610CC177-55FC-41D1-B05B-20715F7EF365}" dt="2020-05-14T07:01:47.300" v="216"/>
      <pc:docMkLst>
        <pc:docMk/>
      </pc:docMkLst>
      <pc:sldChg chg="modSp addCm">
        <pc:chgData name="Johannes Radl" userId="S::johannes.radl_tuwien.ac.at#ext#@studntnu.onmicrosoft.com::101e7e69-b6b7-4bed-9bcb-5f36705ea24d" providerId="AD" clId="Web-{610CC177-55FC-41D1-B05B-20715F7EF365}" dt="2020-05-14T07:01:47.300" v="216"/>
        <pc:sldMkLst>
          <pc:docMk/>
          <pc:sldMk cId="3201544093" sldId="275"/>
        </pc:sldMkLst>
        <pc:graphicFrameChg chg="mod modGraphic">
          <ac:chgData name="Johannes Radl" userId="S::johannes.radl_tuwien.ac.at#ext#@studntnu.onmicrosoft.com::101e7e69-b6b7-4bed-9bcb-5f36705ea24d" providerId="AD" clId="Web-{610CC177-55FC-41D1-B05B-20715F7EF365}" dt="2020-05-14T07:01:47.300" v="216"/>
          <ac:graphicFrameMkLst>
            <pc:docMk/>
            <pc:sldMk cId="3201544093" sldId="275"/>
            <ac:graphicFrameMk id="10" creationId="{9F70E003-58E6-41A4-B09A-7B78222DBCC3}"/>
          </ac:graphicFrameMkLst>
        </pc:graphicFrameChg>
      </pc:sldChg>
    </pc:docChg>
  </pc:docChgLst>
  <pc:docChgLst>
    <pc:chgData name="francesc.girbau" userId="S::francesc.girbau_citcea.upc.edu#ext#@studntnu.onmicrosoft.com::fa8d896b-e386-4f75-bd02-7f85461f4718" providerId="AD" clId="Web-{62149429-B80C-4897-A0FD-EF44EA730768}"/>
    <pc:docChg chg="">
      <pc:chgData name="francesc.girbau" userId="S::francesc.girbau_citcea.upc.edu#ext#@studntnu.onmicrosoft.com::fa8d896b-e386-4f75-bd02-7f85461f4718" providerId="AD" clId="Web-{62149429-B80C-4897-A0FD-EF44EA730768}" dt="2020-05-13T10:06:44.590" v="0"/>
      <pc:docMkLst>
        <pc:docMk/>
      </pc:docMkLst>
      <pc:sldChg chg="addCm">
        <pc:chgData name="francesc.girbau" userId="S::francesc.girbau_citcea.upc.edu#ext#@studntnu.onmicrosoft.com::fa8d896b-e386-4f75-bd02-7f85461f4718" providerId="AD" clId="Web-{62149429-B80C-4897-A0FD-EF44EA730768}" dt="2020-05-13T10:06:44.590" v="0"/>
        <pc:sldMkLst>
          <pc:docMk/>
          <pc:sldMk cId="3201544093" sldId="275"/>
        </pc:sldMkLst>
      </pc:sldChg>
    </pc:docChg>
  </pc:docChgLst>
  <pc:docChgLst>
    <pc:chgData name="Gasser-Partner | Miha Kampus" userId="S::m.kampus_gasser-partner.at#ext#@studntnu.onmicrosoft.com::f5b55bf4-a632-4537-b555-ee5d640b54cb" providerId="AD" clId="Web-{3135FFF5-8267-41C3-B903-2909E04F21CB}"/>
    <pc:docChg chg="modSld">
      <pc:chgData name="Gasser-Partner | Miha Kampus" userId="S::m.kampus_gasser-partner.at#ext#@studntnu.onmicrosoft.com::f5b55bf4-a632-4537-b555-ee5d640b54cb" providerId="AD" clId="Web-{3135FFF5-8267-41C3-B903-2909E04F21CB}" dt="2020-06-23T06:40:33.075" v="0"/>
      <pc:docMkLst>
        <pc:docMk/>
      </pc:docMkLst>
      <pc:sldChg chg="modSp">
        <pc:chgData name="Gasser-Partner | Miha Kampus" userId="S::m.kampus_gasser-partner.at#ext#@studntnu.onmicrosoft.com::f5b55bf4-a632-4537-b555-ee5d640b54cb" providerId="AD" clId="Web-{3135FFF5-8267-41C3-B903-2909E04F21CB}" dt="2020-06-23T06:40:33.075" v="0"/>
        <pc:sldMkLst>
          <pc:docMk/>
          <pc:sldMk cId="1290549832" sldId="269"/>
        </pc:sldMkLst>
        <pc:graphicFrameChg chg="mod modGraphic">
          <ac:chgData name="Gasser-Partner | Miha Kampus" userId="S::m.kampus_gasser-partner.at#ext#@studntnu.onmicrosoft.com::f5b55bf4-a632-4537-b555-ee5d640b54cb" providerId="AD" clId="Web-{3135FFF5-8267-41C3-B903-2909E04F21CB}" dt="2020-06-23T06:40:33.075" v="0"/>
          <ac:graphicFrameMkLst>
            <pc:docMk/>
            <pc:sldMk cId="1290549832" sldId="269"/>
            <ac:graphicFrameMk id="6" creationId="{233B0EFB-7DE0-4FF9-9E04-FFAB4753F21E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52F68-15F4-4247-80F6-81A0F7B20BE3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8CBEF-A8FB-46E9-89C0-4CA491D19A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295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A886C-D465-4C43-B656-699528F79460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6242F-93E4-427A-B5C0-A8418314993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880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4714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3BAB-46E8-40BF-84A0-2C741993D9F6}" type="datetime1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2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59194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06144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94071"/>
            <a:ext cx="6172200" cy="5366979"/>
          </a:xfrm>
        </p:spPr>
        <p:txBody>
          <a:bodyPr/>
          <a:lstStyle>
            <a:lvl1pPr>
              <a:defRPr sz="3200">
                <a:solidFill>
                  <a:srgbClr val="06144C"/>
                </a:solidFill>
              </a:defRPr>
            </a:lvl1pPr>
            <a:lvl2pPr>
              <a:defRPr sz="2800">
                <a:solidFill>
                  <a:srgbClr val="06144C"/>
                </a:solidFill>
              </a:defRPr>
            </a:lvl2pPr>
            <a:lvl3pPr>
              <a:defRPr sz="2400">
                <a:solidFill>
                  <a:srgbClr val="06144C"/>
                </a:solidFill>
              </a:defRPr>
            </a:lvl3pPr>
            <a:lvl4pPr>
              <a:defRPr sz="2000">
                <a:solidFill>
                  <a:srgbClr val="06144C"/>
                </a:solidFill>
              </a:defRPr>
            </a:lvl4pPr>
            <a:lvl5pPr>
              <a:defRPr sz="2000">
                <a:solidFill>
                  <a:srgbClr val="06144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414252"/>
            <a:ext cx="3932237" cy="2454736"/>
          </a:xfrm>
        </p:spPr>
        <p:txBody>
          <a:bodyPr/>
          <a:lstStyle>
            <a:lvl1pPr marL="0" indent="0">
              <a:buNone/>
              <a:defRPr sz="1600">
                <a:solidFill>
                  <a:srgbClr val="436FB4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11B10-7EA1-43A6-B55C-CFD2412FD9A8}" type="datetime1">
              <a:rPr lang="en-US" smtClean="0"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3259394"/>
            <a:ext cx="2996381" cy="0"/>
          </a:xfrm>
          <a:prstGeom prst="line">
            <a:avLst/>
          </a:prstGeom>
          <a:ln w="28575">
            <a:solidFill>
              <a:srgbClr val="FC74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684" y="6341509"/>
            <a:ext cx="1461031" cy="39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69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CE70-12A2-47AA-8568-E5A57FF66D96}" type="datetime1">
              <a:rPr lang="en-US" smtClean="0"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51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AFBE-B00C-4B64-A86F-5699087F6649}" type="datetime1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95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83F3-79F5-4097-B03C-391C4468A377}" type="datetime1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8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436F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92177" y="6184337"/>
            <a:ext cx="12192000" cy="673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914400" indent="-457200">
              <a:buFont typeface="+mj-lt"/>
              <a:buAutoNum type="romanUcPeriod"/>
              <a:defRPr>
                <a:solidFill>
                  <a:schemeClr val="bg1"/>
                </a:solidFill>
              </a:defRPr>
            </a:lvl2pPr>
            <a:lvl3pPr marL="1371600" indent="-457200">
              <a:buFont typeface="+mj-lt"/>
              <a:buAutoNum type="alphaLcParenR"/>
              <a:defRPr>
                <a:solidFill>
                  <a:schemeClr val="bg1"/>
                </a:solidFill>
              </a:defRPr>
            </a:lvl3pPr>
            <a:lvl4pPr marL="1714500" indent="-342900">
              <a:buFont typeface="+mj-lt"/>
              <a:buAutoNum type="arabicPeriod"/>
              <a:defRPr>
                <a:solidFill>
                  <a:schemeClr val="bg1"/>
                </a:solidFill>
              </a:defRPr>
            </a:lvl4pPr>
            <a:lvl5pPr marL="2171700" indent="-342900">
              <a:buFont typeface="+mj-lt"/>
              <a:buAutoNum type="arabicPeriod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599" y="6285074"/>
            <a:ext cx="1724802" cy="466082"/>
          </a:xfrm>
          <a:prstGeom prst="rect">
            <a:avLst/>
          </a:prstGeom>
        </p:spPr>
      </p:pic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E4B4-F7CD-4392-9750-036CBF847AFF}" type="datetime1">
              <a:rPr lang="en-US" smtClean="0"/>
              <a:t>7/9/2021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3395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6144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6144C"/>
                </a:solidFill>
              </a:defRPr>
            </a:lvl1pPr>
            <a:lvl2pPr>
              <a:defRPr>
                <a:solidFill>
                  <a:srgbClr val="06144C"/>
                </a:solidFill>
              </a:defRPr>
            </a:lvl2pPr>
            <a:lvl3pPr>
              <a:defRPr>
                <a:solidFill>
                  <a:srgbClr val="06144C"/>
                </a:solidFill>
              </a:defRPr>
            </a:lvl3pPr>
            <a:lvl4pPr>
              <a:defRPr>
                <a:solidFill>
                  <a:srgbClr val="06144C"/>
                </a:solidFill>
              </a:defRPr>
            </a:lvl4pPr>
            <a:lvl5pPr>
              <a:defRPr>
                <a:solidFill>
                  <a:srgbClr val="06144C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684" y="6341509"/>
            <a:ext cx="1461031" cy="394805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E4B4-F7CD-4392-9750-036CBF847AFF}" type="datetime1">
              <a:rPr lang="en-US" smtClean="0"/>
              <a:t>7/9/2021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00" y="1581765"/>
            <a:ext cx="2996381" cy="0"/>
          </a:xfrm>
          <a:prstGeom prst="line">
            <a:avLst/>
          </a:prstGeom>
          <a:ln w="28575">
            <a:solidFill>
              <a:srgbClr val="FC74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79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684" y="6341509"/>
            <a:ext cx="1461031" cy="394805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E4B4-F7CD-4392-9750-036CBF847AFF}" type="datetime1">
              <a:rPr lang="en-US" smtClean="0"/>
              <a:t>7/9/2021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3F7F-16BD-43DF-A601-1EB68E61EDEA}" type="datetime1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5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B4C6-EC0F-4F25-AD5C-652C1BA3F9DA}" type="datetime1">
              <a:rPr lang="en-US" smtClean="0"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97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6C6B-3C3B-4151-9BF6-2A69FEB6A3D0}" type="datetime1">
              <a:rPr lang="en-US" smtClean="0"/>
              <a:t>7/9/2021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2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10D2-0187-4F50-ABB9-F4A9C3C2BF7E}" type="datetime1">
              <a:rPr lang="en-US" smtClean="0"/>
              <a:t>7/9/2021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rgbClr val="FC74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84337"/>
            <a:ext cx="12192000" cy="673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9E84-9A08-4E89-A3CD-72EFC46565CC}" type="datetime1">
              <a:rPr lang="en-US" smtClean="0"/>
              <a:t>7/9/2021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599" y="6285074"/>
            <a:ext cx="1724802" cy="466082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06605" y="2286102"/>
            <a:ext cx="10515600" cy="1325563"/>
          </a:xfrm>
        </p:spPr>
        <p:txBody>
          <a:bodyPr/>
          <a:lstStyle>
            <a:lvl1pPr algn="ctr">
              <a:defRPr b="1">
                <a:solidFill>
                  <a:srgbClr val="06144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02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CE4B4-F7CD-4392-9750-036CBF847AFF}" type="datetime1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33AF1-67F2-4524-BBD7-F51A56DB96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7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15435"/>
            <a:ext cx="9144000" cy="8119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200" dirty="0" err="1" smtClean="0">
                <a:solidFill>
                  <a:srgbClr val="06144C"/>
                </a:solidFill>
              </a:rPr>
              <a:t>Projekt</a:t>
            </a:r>
            <a:r>
              <a:rPr lang="en-US" sz="4200" dirty="0" smtClean="0">
                <a:solidFill>
                  <a:srgbClr val="06144C"/>
                </a:solidFill>
              </a:rPr>
              <a:t> ERA - Net</a:t>
            </a:r>
            <a:endParaRPr lang="en-US" sz="4200" noProof="0" dirty="0">
              <a:solidFill>
                <a:srgbClr val="06144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298" y="884605"/>
            <a:ext cx="4377405" cy="118288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642782" y="4133719"/>
            <a:ext cx="9144000" cy="8119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 smtClean="0">
                <a:solidFill>
                  <a:srgbClr val="435EA7"/>
                </a:solidFill>
              </a:rPr>
              <a:t>12.07.2021</a:t>
            </a:r>
            <a:endParaRPr lang="nb-NO" dirty="0">
              <a:solidFill>
                <a:srgbClr val="435EA7"/>
              </a:solidFill>
            </a:endParaRPr>
          </a:p>
          <a:p>
            <a:r>
              <a:rPr lang="nb-NO" dirty="0" smtClean="0">
                <a:solidFill>
                  <a:srgbClr val="435EA7"/>
                </a:solidFill>
              </a:rPr>
              <a:t>Projektvorstellung </a:t>
            </a:r>
            <a:r>
              <a:rPr lang="nb-NO" dirty="0" smtClean="0">
                <a:solidFill>
                  <a:srgbClr val="435EA7"/>
                </a:solidFill>
              </a:rPr>
              <a:t>beim Verein Interkom</a:t>
            </a:r>
            <a:endParaRPr lang="en-US" dirty="0">
              <a:solidFill>
                <a:srgbClr val="435EA7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2888"/>
            <a:ext cx="12134850" cy="726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522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Eckdaten zum Projekt</a:t>
            </a:r>
            <a:endParaRPr lang="de-DE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Projekteinreichung bei </a:t>
            </a:r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ERA – Net, Smart </a:t>
            </a:r>
            <a:r>
              <a:rPr lang="de-DE" dirty="0" err="1">
                <a:solidFill>
                  <a:schemeClr val="bg2">
                    <a:lumMod val="50000"/>
                  </a:schemeClr>
                </a:solidFill>
              </a:rPr>
              <a:t>Energy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 System  mit internationaler Beteiligung</a:t>
            </a:r>
          </a:p>
          <a:p>
            <a:pPr marL="0" indent="0">
              <a:buNone/>
            </a:pPr>
            <a:endParaRPr lang="de-DE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Projektleitung national: TU WIEN</a:t>
            </a:r>
          </a:p>
          <a:p>
            <a:pPr marL="0" indent="0">
              <a:buNone/>
            </a:pPr>
            <a:endParaRPr lang="de-DE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de-DE" b="1" dirty="0" smtClean="0">
                <a:solidFill>
                  <a:schemeClr val="accent1"/>
                </a:solidFill>
              </a:rPr>
              <a:t>Laufzeit: </a:t>
            </a:r>
            <a:r>
              <a:rPr lang="de-AT" b="1" dirty="0">
                <a:solidFill>
                  <a:schemeClr val="accent1"/>
                </a:solidFill>
              </a:rPr>
              <a:t>01.12.2019 - </a:t>
            </a:r>
            <a:r>
              <a:rPr lang="de-AT" b="1" dirty="0" smtClean="0">
                <a:solidFill>
                  <a:schemeClr val="accent1"/>
                </a:solidFill>
              </a:rPr>
              <a:t>30.11.2022</a:t>
            </a:r>
          </a:p>
          <a:p>
            <a:pPr marL="0" indent="0">
              <a:buNone/>
            </a:pPr>
            <a:endParaRPr lang="de-AT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de-AT" dirty="0" smtClean="0">
                <a:solidFill>
                  <a:schemeClr val="bg2">
                    <a:lumMod val="50000"/>
                  </a:schemeClr>
                </a:solidFill>
              </a:rPr>
              <a:t>Projektart: Kooperationsprojekt </a:t>
            </a:r>
            <a:r>
              <a:rPr lang="de-AT" dirty="0">
                <a:solidFill>
                  <a:schemeClr val="bg2">
                    <a:lumMod val="50000"/>
                  </a:schemeClr>
                </a:solidFill>
              </a:rPr>
              <a:t>experimentelle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</a:rPr>
              <a:t>Entwicklung</a:t>
            </a:r>
          </a:p>
          <a:p>
            <a:endParaRPr lang="de-DE" dirty="0"/>
          </a:p>
          <a:p>
            <a:endParaRPr lang="de-AT" dirty="0" smtClean="0"/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16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08100"/>
            <a:ext cx="10642600" cy="4868863"/>
          </a:xfrm>
        </p:spPr>
        <p:txBody>
          <a:bodyPr>
            <a:normAutofit/>
          </a:bodyPr>
          <a:lstStyle/>
          <a:p>
            <a:endParaRPr lang="de-DE" sz="3200" dirty="0" smtClean="0"/>
          </a:p>
          <a:p>
            <a:r>
              <a:rPr lang="de-DE" sz="3200" b="1" dirty="0" smtClean="0">
                <a:solidFill>
                  <a:srgbClr val="436FB4"/>
                </a:solidFill>
              </a:rPr>
              <a:t>Wissenschaftliche </a:t>
            </a:r>
            <a:r>
              <a:rPr lang="de-DE" sz="3200" b="1" dirty="0" err="1" smtClean="0">
                <a:solidFill>
                  <a:srgbClr val="436FB4"/>
                </a:solidFill>
              </a:rPr>
              <a:t>PartnerInnen</a:t>
            </a:r>
            <a:r>
              <a:rPr lang="de-DE" sz="3200" b="1" dirty="0">
                <a:solidFill>
                  <a:srgbClr val="436FB4"/>
                </a:solidFill>
              </a:rPr>
              <a:t> </a:t>
            </a:r>
            <a:r>
              <a:rPr lang="de-DE" sz="3200" b="1" dirty="0" smtClean="0">
                <a:solidFill>
                  <a:srgbClr val="436FB4"/>
                </a:solidFill>
              </a:rPr>
              <a:t>- national</a:t>
            </a:r>
          </a:p>
          <a:p>
            <a:pPr lvl="1"/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Forschung Burgenland GmbH</a:t>
            </a:r>
          </a:p>
          <a:p>
            <a:pPr lvl="1"/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TU WIEN, EEG</a:t>
            </a:r>
          </a:p>
          <a:p>
            <a:pPr lvl="1"/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FH Technikum Wien</a:t>
            </a:r>
          </a:p>
          <a:p>
            <a:pPr marL="457200" lvl="1" indent="0">
              <a:buNone/>
            </a:pPr>
            <a:endParaRPr lang="de-DE" sz="5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de-DE" sz="3200" b="1" dirty="0" smtClean="0">
                <a:solidFill>
                  <a:srgbClr val="436FB4"/>
                </a:solidFill>
              </a:rPr>
              <a:t>Wissenschaftliche </a:t>
            </a:r>
            <a:r>
              <a:rPr lang="de-DE" sz="3200" b="1" dirty="0" err="1" smtClean="0">
                <a:solidFill>
                  <a:srgbClr val="436FB4"/>
                </a:solidFill>
              </a:rPr>
              <a:t>PartnerInnen</a:t>
            </a:r>
            <a:r>
              <a:rPr lang="de-DE" sz="3200" b="1" dirty="0" smtClean="0">
                <a:solidFill>
                  <a:srgbClr val="436FB4"/>
                </a:solidFill>
              </a:rPr>
              <a:t> - international</a:t>
            </a:r>
            <a:endParaRPr lang="de-DE" sz="3200" b="1" dirty="0">
              <a:solidFill>
                <a:srgbClr val="436FB4"/>
              </a:solidFill>
            </a:endParaRPr>
          </a:p>
          <a:p>
            <a:pPr lvl="1"/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Universität für Wissenschaft und Technologie, Norwegen</a:t>
            </a:r>
          </a:p>
          <a:p>
            <a:pPr lvl="1"/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SINTEF, Forschungsorganisation </a:t>
            </a:r>
            <a:r>
              <a:rPr lang="de-DE" sz="2800" dirty="0">
                <a:solidFill>
                  <a:schemeClr val="bg2">
                    <a:lumMod val="50000"/>
                  </a:schemeClr>
                </a:solidFill>
              </a:rPr>
              <a:t>Norwegens und die größte </a:t>
            </a:r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Skandinaviens</a:t>
            </a:r>
          </a:p>
          <a:p>
            <a:pPr lvl="1"/>
            <a:r>
              <a:rPr lang="de-AT" sz="2800" dirty="0">
                <a:solidFill>
                  <a:schemeClr val="bg2">
                    <a:lumMod val="50000"/>
                  </a:schemeClr>
                </a:solidFill>
              </a:rPr>
              <a:t>I</a:t>
            </a:r>
            <a:r>
              <a:rPr lang="de-AT" sz="2800" dirty="0" smtClean="0">
                <a:solidFill>
                  <a:schemeClr val="bg2">
                    <a:lumMod val="50000"/>
                  </a:schemeClr>
                </a:solidFill>
              </a:rPr>
              <a:t>nternational </a:t>
            </a:r>
            <a:r>
              <a:rPr lang="de-AT" sz="2800" dirty="0" err="1">
                <a:solidFill>
                  <a:schemeClr val="bg2">
                    <a:lumMod val="50000"/>
                  </a:schemeClr>
                </a:solidFill>
              </a:rPr>
              <a:t>Energy</a:t>
            </a:r>
            <a:r>
              <a:rPr lang="de-AT" sz="2800" dirty="0">
                <a:solidFill>
                  <a:schemeClr val="bg2">
                    <a:lumMod val="50000"/>
                  </a:schemeClr>
                </a:solidFill>
              </a:rPr>
              <a:t> Research </a:t>
            </a:r>
            <a:r>
              <a:rPr lang="de-AT" sz="2800" dirty="0" err="1" smtClean="0">
                <a:solidFill>
                  <a:schemeClr val="bg2">
                    <a:lumMod val="50000"/>
                  </a:schemeClr>
                </a:solidFill>
              </a:rPr>
              <a:t>Centre</a:t>
            </a:r>
            <a:r>
              <a:rPr lang="de-AT" sz="2800" dirty="0" smtClean="0">
                <a:solidFill>
                  <a:schemeClr val="bg2">
                    <a:lumMod val="50000"/>
                  </a:schemeClr>
                </a:solidFill>
              </a:rPr>
              <a:t>, Irland</a:t>
            </a:r>
          </a:p>
          <a:p>
            <a:pPr lvl="1"/>
            <a:endParaRPr lang="de-DE" sz="2800" dirty="0" smtClean="0"/>
          </a:p>
          <a:p>
            <a:pPr lvl="1"/>
            <a:endParaRPr lang="de-DE" sz="2800" dirty="0"/>
          </a:p>
          <a:p>
            <a:pPr marL="457200" lvl="1" indent="0">
              <a:buNone/>
            </a:pPr>
            <a:endParaRPr lang="de-DE" sz="2800" dirty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3</a:t>
            </a:fld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99" y="159525"/>
            <a:ext cx="10515601" cy="130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67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Kurzfassung</a:t>
            </a:r>
            <a:endParaRPr lang="de-DE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4</a:t>
            </a:fld>
            <a:endParaRPr lang="en-US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889000" y="18383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de-DE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Im 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Projekt „BEYOND“ werden neue </a:t>
            </a:r>
            <a:r>
              <a:rPr lang="de-DE" b="1" dirty="0">
                <a:solidFill>
                  <a:srgbClr val="436FB4"/>
                </a:solidFill>
              </a:rPr>
              <a:t>Marktdesigns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 entwickelt und demonstriert, um zum einen </a:t>
            </a:r>
            <a:r>
              <a:rPr lang="de-DE" b="1" dirty="0">
                <a:solidFill>
                  <a:srgbClr val="436FB4"/>
                </a:solidFill>
              </a:rPr>
              <a:t>lokale Energiesysteme 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mit vielen verschiedenen </a:t>
            </a:r>
            <a:r>
              <a:rPr lang="de-DE" b="1" dirty="0">
                <a:solidFill>
                  <a:srgbClr val="436FB4"/>
                </a:solidFill>
              </a:rPr>
              <a:t>Marktteilnehmern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 zu optimieren und zum anderen die Einbindung dieser lokalen „Smart </a:t>
            </a:r>
            <a:r>
              <a:rPr lang="de-DE" dirty="0" err="1">
                <a:solidFill>
                  <a:schemeClr val="bg2">
                    <a:lumMod val="50000"/>
                  </a:schemeClr>
                </a:solidFill>
              </a:rPr>
              <a:t>Grids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“ in </a:t>
            </a:r>
            <a:r>
              <a:rPr lang="de-DE" b="1" dirty="0">
                <a:solidFill>
                  <a:srgbClr val="436FB4"/>
                </a:solidFill>
              </a:rPr>
              <a:t>regionale und überregionale Netze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 zu ermöglichen.</a:t>
            </a:r>
          </a:p>
        </p:txBody>
      </p:sp>
    </p:spTree>
    <p:extLst>
      <p:ext uri="{BB962C8B-B14F-4D97-AF65-F5344CB8AC3E}">
        <p14:creationId xmlns:p14="http://schemas.microsoft.com/office/powerpoint/2010/main" val="659117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Inhalt und Ziele </a:t>
            </a:r>
            <a:endParaRPr lang="de-DE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5</a:t>
            </a:fld>
            <a:endParaRPr lang="en-US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Innovative 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Marktdesigns und netz- und systemdienliche Anwendungen für </a:t>
            </a:r>
            <a:r>
              <a:rPr lang="de-DE" b="1" dirty="0">
                <a:solidFill>
                  <a:srgbClr val="436FB4"/>
                </a:solidFill>
              </a:rPr>
              <a:t>integrierte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de-DE" b="1" dirty="0">
                <a:solidFill>
                  <a:srgbClr val="436FB4"/>
                </a:solidFill>
              </a:rPr>
              <a:t>lokale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 und </a:t>
            </a:r>
            <a:r>
              <a:rPr lang="de-DE" b="1" dirty="0">
                <a:solidFill>
                  <a:srgbClr val="436FB4"/>
                </a:solidFill>
              </a:rPr>
              <a:t>regionale Energiesysteme </a:t>
            </a:r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werden entwickelt</a:t>
            </a:r>
          </a:p>
          <a:p>
            <a:pPr marL="228600" lvl="1">
              <a:spcBef>
                <a:spcPts val="1000"/>
              </a:spcBef>
            </a:pPr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Die </a:t>
            </a:r>
            <a:r>
              <a:rPr lang="de-DE" sz="2800" b="1" dirty="0" smtClean="0">
                <a:solidFill>
                  <a:srgbClr val="436FB4"/>
                </a:solidFill>
              </a:rPr>
              <a:t>Machbarkeit</a:t>
            </a:r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de-DE" sz="2800" dirty="0">
                <a:solidFill>
                  <a:schemeClr val="bg2">
                    <a:lumMod val="50000"/>
                  </a:schemeClr>
                </a:solidFill>
              </a:rPr>
              <a:t>der entwickelten Konzepte </a:t>
            </a:r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anhand </a:t>
            </a:r>
            <a:r>
              <a:rPr lang="de-DE" sz="2800" dirty="0">
                <a:solidFill>
                  <a:schemeClr val="bg2">
                    <a:lumMod val="50000"/>
                  </a:schemeClr>
                </a:solidFill>
              </a:rPr>
              <a:t>von </a:t>
            </a:r>
            <a:r>
              <a:rPr lang="de-DE" sz="2800" dirty="0" err="1" smtClean="0">
                <a:solidFill>
                  <a:schemeClr val="bg2">
                    <a:lumMod val="50000"/>
                  </a:schemeClr>
                </a:solidFill>
              </a:rPr>
              <a:t>Use</a:t>
            </a:r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de-DE" sz="2800" dirty="0">
                <a:solidFill>
                  <a:schemeClr val="bg2">
                    <a:lumMod val="50000"/>
                  </a:schemeClr>
                </a:solidFill>
              </a:rPr>
              <a:t>Cases </a:t>
            </a:r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unter </a:t>
            </a:r>
            <a:r>
              <a:rPr lang="de-DE" sz="2800" b="1" dirty="0">
                <a:solidFill>
                  <a:srgbClr val="436FB4"/>
                </a:solidFill>
              </a:rPr>
              <a:t>Realbedingungen</a:t>
            </a:r>
            <a:r>
              <a:rPr lang="de-DE" sz="2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werden überprüft</a:t>
            </a:r>
          </a:p>
          <a:p>
            <a:pPr marL="228600" lvl="1">
              <a:spcBef>
                <a:spcPts val="1000"/>
              </a:spcBef>
            </a:pPr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Technologische </a:t>
            </a:r>
            <a:r>
              <a:rPr lang="de-DE" sz="2800" dirty="0">
                <a:solidFill>
                  <a:schemeClr val="bg2">
                    <a:lumMod val="50000"/>
                  </a:schemeClr>
                </a:solidFill>
              </a:rPr>
              <a:t>Vorteile als auch </a:t>
            </a:r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wirtschaftliche </a:t>
            </a:r>
            <a:r>
              <a:rPr lang="de-DE" sz="2800" b="1" dirty="0">
                <a:solidFill>
                  <a:srgbClr val="436FB4"/>
                </a:solidFill>
              </a:rPr>
              <a:t>Potenziale</a:t>
            </a:r>
            <a:r>
              <a:rPr lang="de-DE" sz="2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de-DE" sz="2800" dirty="0" smtClean="0">
                <a:solidFill>
                  <a:schemeClr val="bg2">
                    <a:lumMod val="50000"/>
                  </a:schemeClr>
                </a:solidFill>
              </a:rPr>
              <a:t>werden aufgezeigt</a:t>
            </a:r>
            <a:endParaRPr lang="de-DE" sz="28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Einbindung aller </a:t>
            </a:r>
            <a:r>
              <a:rPr lang="de-DE" b="1" dirty="0">
                <a:solidFill>
                  <a:srgbClr val="436FB4"/>
                </a:solidFill>
              </a:rPr>
              <a:t>Marktteilnehmer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 und </a:t>
            </a:r>
            <a:r>
              <a:rPr lang="de-DE" b="1" dirty="0">
                <a:solidFill>
                  <a:srgbClr val="436FB4"/>
                </a:solidFill>
              </a:rPr>
              <a:t>Stakeholder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in den Prozess wie z.B.</a:t>
            </a:r>
          </a:p>
          <a:p>
            <a:pPr lvl="1"/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Teilnehmer in 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ihrer Rolle als „</a:t>
            </a:r>
            <a:r>
              <a:rPr lang="de-DE" dirty="0" err="1" smtClean="0">
                <a:solidFill>
                  <a:schemeClr val="bg2">
                    <a:lumMod val="50000"/>
                  </a:schemeClr>
                </a:solidFill>
              </a:rPr>
              <a:t>Prosumer</a:t>
            </a:r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“ unter 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Berücksichtigung </a:t>
            </a:r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der individuellen 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Bedürfnisse als </a:t>
            </a:r>
            <a:r>
              <a:rPr lang="de-DE" dirty="0" err="1" smtClean="0">
                <a:solidFill>
                  <a:schemeClr val="bg2">
                    <a:lumMod val="50000"/>
                  </a:schemeClr>
                </a:solidFill>
              </a:rPr>
              <a:t>NutzerInnen</a:t>
            </a:r>
            <a:endParaRPr lang="de-DE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Stakeholder </a:t>
            </a:r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auf Gemeinde- und </a:t>
            </a:r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Regionsebene</a:t>
            </a:r>
          </a:p>
          <a:p>
            <a:pPr lvl="1"/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Verteilnetzbetreiber</a:t>
            </a:r>
          </a:p>
          <a:p>
            <a:pPr lvl="1"/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Technologieentwickler etc.</a:t>
            </a:r>
            <a:endParaRPr lang="de-DE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58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6300" y="365125"/>
            <a:ext cx="10515600" cy="1325563"/>
          </a:xfrm>
        </p:spPr>
        <p:txBody>
          <a:bodyPr/>
          <a:lstStyle/>
          <a:p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Zusammenfassung</a:t>
            </a:r>
            <a:endParaRPr lang="de-DE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AF1-67F2-4524-BBD7-F51A56DB96C9}" type="slidenum">
              <a:rPr lang="en-US" smtClean="0"/>
              <a:t>6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8" t="36536" r="39000" b="27253"/>
          <a:stretch/>
        </p:blipFill>
        <p:spPr bwMode="auto">
          <a:xfrm>
            <a:off x="990600" y="2321547"/>
            <a:ext cx="8346689" cy="410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Inhaltsplatzhalter 2"/>
          <p:cNvSpPr txBox="1">
            <a:spLocks/>
          </p:cNvSpPr>
          <p:nvPr/>
        </p:nvSpPr>
        <p:spPr>
          <a:xfrm>
            <a:off x="838200" y="1825625"/>
            <a:ext cx="109855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614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614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614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614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614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smtClean="0">
                <a:solidFill>
                  <a:schemeClr val="bg2">
                    <a:lumMod val="50000"/>
                  </a:schemeClr>
                </a:solidFill>
              </a:rPr>
              <a:t>Neue Marktdesigns für optimierte </a:t>
            </a:r>
            <a:r>
              <a:rPr lang="de-DE" b="1" dirty="0" smtClean="0">
                <a:solidFill>
                  <a:srgbClr val="436FB4"/>
                </a:solidFill>
              </a:rPr>
              <a:t>lokale und regionale Energiesysteme</a:t>
            </a:r>
            <a:endParaRPr lang="de-DE" b="1" dirty="0">
              <a:solidFill>
                <a:srgbClr val="436F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955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13E20780F62E479E1FA40FC79B7446" ma:contentTypeVersion="9" ma:contentTypeDescription="Opprett et nytt dokument." ma:contentTypeScope="" ma:versionID="6756f205de29a3bd0212a5cf24947c52">
  <xsd:schema xmlns:xsd="http://www.w3.org/2001/XMLSchema" xmlns:xs="http://www.w3.org/2001/XMLSchema" xmlns:p="http://schemas.microsoft.com/office/2006/metadata/properties" xmlns:ns2="58d3d4d2-cca0-4493-abc9-74a183b605d3" targetNamespace="http://schemas.microsoft.com/office/2006/metadata/properties" ma:root="true" ma:fieldsID="75b41662274d29a2edf1a5bad90e347d" ns2:_="">
    <xsd:import namespace="58d3d4d2-cca0-4493-abc9-74a183b605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d3d4d2-cca0-4493-abc9-74a183b605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533F78-8102-4833-A8FC-0018250D1B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ADDB64-4DC9-410A-B1AC-12701D7E9D2F}">
  <ds:schemaRefs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58d3d4d2-cca0-4493-abc9-74a183b605d3"/>
  </ds:schemaRefs>
</ds:datastoreItem>
</file>

<file path=customXml/itemProps3.xml><?xml version="1.0" encoding="utf-8"?>
<ds:datastoreItem xmlns:ds="http://schemas.openxmlformats.org/officeDocument/2006/customXml" ds:itemID="{16DC3FDA-2185-4B0F-A895-6E7E65CDBB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d3d4d2-cca0-4493-abc9-74a183b605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Benutzerdefiniert</PresentationFormat>
  <Paragraphs>49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Office Theme</vt:lpstr>
      <vt:lpstr>PowerPoint-Präsentation</vt:lpstr>
      <vt:lpstr>Eckdaten zum Projekt</vt:lpstr>
      <vt:lpstr>PowerPoint-Präsentation</vt:lpstr>
      <vt:lpstr>Kurzfassung</vt:lpstr>
      <vt:lpstr>Inhalt und Ziele </vt:lpstr>
      <vt:lpstr>Zusammenfassung</vt:lpstr>
    </vt:vector>
  </TitlesOfParts>
  <Company>Industrial Economics and Technology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Raquel Alonso Pedrero</dc:creator>
  <cp:lastModifiedBy>b.frantes</cp:lastModifiedBy>
  <cp:revision>98</cp:revision>
  <cp:lastPrinted>2021-06-02T13:14:24Z</cp:lastPrinted>
  <dcterms:created xsi:type="dcterms:W3CDTF">2020-01-28T13:28:45Z</dcterms:created>
  <dcterms:modified xsi:type="dcterms:W3CDTF">2021-07-09T06:08:33Z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0x0101008613E20780F62E479E1FA40FC79B7446</vt:lpwstr>
  </property>
</Properties>
</file>